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Amiri"/>
      <p:regular r:id="rId18"/>
      <p:bold r:id="rId19"/>
      <p:italic r:id="rId20"/>
      <p:boldItalic r:id="rId21"/>
    </p:embeddedFont>
    <p:embeddedFont>
      <p:font typeface="Cairo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miri-italic.fntdata"/><Relationship Id="rId11" Type="http://schemas.openxmlformats.org/officeDocument/2006/relationships/slide" Target="slides/slide6.xml"/><Relationship Id="rId22" Type="http://schemas.openxmlformats.org/officeDocument/2006/relationships/font" Target="fonts/Cairo-regular.fntdata"/><Relationship Id="rId10" Type="http://schemas.openxmlformats.org/officeDocument/2006/relationships/slide" Target="slides/slide5.xml"/><Relationship Id="rId21" Type="http://schemas.openxmlformats.org/officeDocument/2006/relationships/font" Target="fonts/Amiri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Cair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Amiri-bold.fntdata"/><Relationship Id="rId6" Type="http://schemas.openxmlformats.org/officeDocument/2006/relationships/slide" Target="slides/slide1.xml"/><Relationship Id="rId18" Type="http://schemas.openxmlformats.org/officeDocument/2006/relationships/font" Target="fonts/Amiri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34.png"/><Relationship Id="rId5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22.png"/><Relationship Id="rId5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2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9.png"/><Relationship Id="rId5" Type="http://schemas.openxmlformats.org/officeDocument/2006/relationships/image" Target="../media/image7.png"/><Relationship Id="rId6" Type="http://schemas.openxmlformats.org/officeDocument/2006/relationships/image" Target="../media/image31.png"/><Relationship Id="rId7" Type="http://schemas.openxmlformats.org/officeDocument/2006/relationships/image" Target="../media/image28.png"/><Relationship Id="rId8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3.png"/><Relationship Id="rId6" Type="http://schemas.openxmlformats.org/officeDocument/2006/relationships/image" Target="../media/image12.png"/><Relationship Id="rId7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Relationship Id="rId6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3345656" y="1837432"/>
            <a:ext cx="5500687" cy="124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1E3A8A"/>
                </a:solidFill>
                <a:latin typeface="Amiri"/>
                <a:ea typeface="Amiri"/>
                <a:cs typeface="Amiri"/>
                <a:sym typeface="Amiri"/>
              </a:rPr>
              <a:t>أساسيات إدارة الأعمال</a:t>
            </a:r>
            <a:endParaRPr/>
          </a:p>
        </p:txBody>
      </p:sp>
      <p:sp>
        <p:nvSpPr>
          <p:cNvPr id="86" name="Google Shape;86;p13"/>
          <p:cNvSpPr/>
          <p:nvPr/>
        </p:nvSpPr>
        <p:spPr>
          <a:xfrm>
            <a:off x="3476625" y="3237607"/>
            <a:ext cx="5238750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3005137" y="3466207"/>
            <a:ext cx="6181725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64748B"/>
                </a:solidFill>
                <a:latin typeface="Cairo"/>
                <a:ea typeface="Cairo"/>
                <a:cs typeface="Cairo"/>
                <a:sym typeface="Cairo"/>
              </a:rPr>
              <a:t>الوحدة الأولى: البنية التحتية المعرفية للإداري الناجح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5" name="Google Shape;21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6" name="Google Shape;21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7500" y="4198590"/>
            <a:ext cx="4953000" cy="203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2"/>
          <p:cNvSpPr txBox="1"/>
          <p:nvPr/>
        </p:nvSpPr>
        <p:spPr>
          <a:xfrm>
            <a:off x="6429375" y="628798"/>
            <a:ext cx="5000625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مدير المكتب: الذراع الأيمن</a:t>
            </a:r>
            <a:endParaRPr/>
          </a:p>
        </p:txBody>
      </p:sp>
      <p:sp>
        <p:nvSpPr>
          <p:cNvPr id="218" name="Google Shape;218;p22"/>
          <p:cNvSpPr/>
          <p:nvPr/>
        </p:nvSpPr>
        <p:spPr>
          <a:xfrm>
            <a:off x="11544300" y="628798"/>
            <a:ext cx="76200" cy="17145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2"/>
          <p:cNvSpPr txBox="1"/>
          <p:nvPr/>
        </p:nvSpPr>
        <p:spPr>
          <a:xfrm>
            <a:off x="6667500" y="2952898"/>
            <a:ext cx="49530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مدير المكتب لم يعد "سكرتيراً" بالمعنى التقليدي، بل هو شريك استراتيجي في نجاح الإدارة العليا.</a:t>
            </a:r>
            <a:endParaRPr/>
          </a:p>
        </p:txBody>
      </p:sp>
      <p:sp>
        <p:nvSpPr>
          <p:cNvPr id="220" name="Google Shape;220;p22"/>
          <p:cNvSpPr txBox="1"/>
          <p:nvPr/>
        </p:nvSpPr>
        <p:spPr>
          <a:xfrm>
            <a:off x="6905625" y="4665315"/>
            <a:ext cx="4476750" cy="1097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الدور القيادي:</a:t>
            </a: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 حماية وقت المدير، تحليل البيانات المعقدة، والتمثيل الرسمي للمؤسسة في غياب القيادة.</a:t>
            </a:r>
            <a:endParaRPr/>
          </a:p>
        </p:txBody>
      </p:sp>
      <p:pic>
        <p:nvPicPr>
          <p:cNvPr descr="image.png" id="221" name="Google Shape;22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6" name="Google Shape;22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7" name="Google Shape;22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11049000" cy="44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3"/>
          <p:cNvSpPr txBox="1"/>
          <p:nvPr/>
        </p:nvSpPr>
        <p:spPr>
          <a:xfrm>
            <a:off x="571500" y="4917727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"مدير المكتب الناجح هو من يحل المشاكل الصغيرة قبل أن تصل إلى مكتب المدير."</a:t>
            </a:r>
            <a:endParaRPr/>
          </a:p>
        </p:txBody>
      </p:sp>
      <p:sp>
        <p:nvSpPr>
          <p:cNvPr id="229" name="Google Shape;229;p23"/>
          <p:cNvSpPr txBox="1"/>
          <p:nvPr/>
        </p:nvSpPr>
        <p:spPr>
          <a:xfrm>
            <a:off x="28575" y="571500"/>
            <a:ext cx="1140142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توزيع مهارات مدير المكتب</a:t>
            </a:r>
            <a:endParaRPr/>
          </a:p>
        </p:txBody>
      </p:sp>
      <p:sp>
        <p:nvSpPr>
          <p:cNvPr id="230" name="Google Shape;230;p23"/>
          <p:cNvSpPr/>
          <p:nvPr/>
        </p:nvSpPr>
        <p:spPr>
          <a:xfrm>
            <a:off x="11544300" y="571500"/>
            <a:ext cx="76200" cy="85725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5" name="Google Shape;23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6" name="Google Shape;23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4800" y="4866233"/>
            <a:ext cx="3962400" cy="10324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7" name="Google Shape;237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9750" y="959197"/>
            <a:ext cx="952500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4"/>
          <p:cNvSpPr txBox="1"/>
          <p:nvPr/>
        </p:nvSpPr>
        <p:spPr>
          <a:xfrm>
            <a:off x="3900725" y="2197447"/>
            <a:ext cx="4390548" cy="1209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1E3A8A"/>
                </a:solidFill>
                <a:latin typeface="Amiri"/>
                <a:ea typeface="Amiri"/>
                <a:cs typeface="Amiri"/>
                <a:sym typeface="Amiri"/>
              </a:rPr>
              <a:t>نهاية الوحدة الأولى</a:t>
            </a:r>
            <a:endParaRPr/>
          </a:p>
        </p:txBody>
      </p:sp>
      <p:sp>
        <p:nvSpPr>
          <p:cNvPr id="239" name="Google Shape;239;p24"/>
          <p:cNvSpPr txBox="1"/>
          <p:nvPr/>
        </p:nvSpPr>
        <p:spPr>
          <a:xfrm>
            <a:off x="2762250" y="3597622"/>
            <a:ext cx="6667500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64748B"/>
                </a:solidFill>
                <a:latin typeface="Cairo"/>
                <a:ea typeface="Cairo"/>
                <a:cs typeface="Cairo"/>
                <a:sym typeface="Cairo"/>
              </a:rPr>
              <a:t>هل لديكم أي استفسارات حول أساسيات إدارة الأعمال؟</a:t>
            </a:r>
            <a:endParaRPr/>
          </a:p>
        </p:txBody>
      </p:sp>
      <p:sp>
        <p:nvSpPr>
          <p:cNvPr id="240" name="Google Shape;240;p24"/>
          <p:cNvSpPr txBox="1"/>
          <p:nvPr/>
        </p:nvSpPr>
        <p:spPr>
          <a:xfrm>
            <a:off x="4114800" y="5304383"/>
            <a:ext cx="39624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شكراً لحسن استماعكم ومشاركتكم الفعالة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1809750" y="2886075"/>
            <a:ext cx="85725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000" u="none" cap="none" strike="noStrike">
                <a:solidFill>
                  <a:srgbClr val="1E3A8A"/>
                </a:solidFill>
                <a:latin typeface="Amiri"/>
                <a:ea typeface="Amiri"/>
                <a:cs typeface="Amiri"/>
                <a:sym typeface="Amiri"/>
              </a:rPr>
              <a:t>تهدف هذه الوحدة إلى إحداث نقلة نوعية في عقلية المتدرب، حيث ينتقل من مجرد أداء الوظيفة الروتينية إلى استيعاب الأبعاد الاستراتيجية والمنطقية التي تحرك المنظمات.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1809750" y="5095875"/>
            <a:ext cx="85725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100" u="none" cap="none" strike="noStrike">
                <a:solidFill>
                  <a:srgbClr val="64748B"/>
                </a:solidFill>
                <a:latin typeface="Cairo"/>
                <a:ea typeface="Cairo"/>
                <a:cs typeface="Cairo"/>
                <a:sym typeface="Cairo"/>
              </a:rPr>
              <a:t>— الرؤية الإدارية الحديثة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10601325" y="2600325"/>
            <a:ext cx="257175" cy="1666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500" u="none" cap="none" strike="noStrike">
                <a:solidFill>
                  <a:srgbClr val="1E3A8A"/>
                </a:solidFill>
                <a:latin typeface="Amiri"/>
                <a:ea typeface="Amiri"/>
                <a:cs typeface="Amiri"/>
                <a:sym typeface="Amiri"/>
              </a:rPr>
              <a:t>"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28575" y="571500"/>
            <a:ext cx="1140142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فلسفة الوحدة التأسيسية</a:t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11544300" y="571500"/>
            <a:ext cx="76200" cy="85725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2" name="Google Shape;1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8875" y="1809750"/>
            <a:ext cx="5381625" cy="3289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5381625" cy="3289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5385345"/>
            <a:ext cx="5381625" cy="3289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6" name="Google Shape;10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5385345"/>
            <a:ext cx="5381625" cy="328984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6504384" y="3324225"/>
            <a:ext cx="4850606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التخطيط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6619875" y="4124325"/>
            <a:ext cx="46196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تقييم الوضع الحالي وتحديد الأهداف المستقبلية.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837009" y="3324225"/>
            <a:ext cx="4850606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التنظيم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952500" y="4124325"/>
            <a:ext cx="46196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تخصيص الموارد وتوزيع المسؤوليات والصلاحيات.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6504384" y="6899820"/>
            <a:ext cx="4850606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التوجيه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6619875" y="7699920"/>
            <a:ext cx="4619625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تحفيز الموظفين وقيادتهم نحو تحقيق الأهداف.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837009" y="6899820"/>
            <a:ext cx="4850606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الرقابة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952500" y="7699920"/>
            <a:ext cx="4619625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مقارنة الأداء الفعلي بالمعايير وتصحيح الانحرافات.</a:t>
            </a:r>
            <a:endParaRPr/>
          </a:p>
        </p:txBody>
      </p:sp>
      <p:pic>
        <p:nvPicPr>
          <p:cNvPr descr="image.png" id="115" name="Google Shape;11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2987" y="2438400"/>
            <a:ext cx="5334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" name="Google Shape;11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95612" y="2438400"/>
            <a:ext cx="5334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" name="Google Shape;117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691562" y="6013995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8" name="Google Shape;118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24187" y="6013995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5"/>
          <p:cNvSpPr txBox="1"/>
          <p:nvPr/>
        </p:nvSpPr>
        <p:spPr>
          <a:xfrm>
            <a:off x="28575" y="571500"/>
            <a:ext cx="1140142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المحرك الإداري: العمليات الأربع</a:t>
            </a:r>
            <a:endParaRPr/>
          </a:p>
        </p:txBody>
      </p:sp>
      <p:sp>
        <p:nvSpPr>
          <p:cNvPr id="120" name="Google Shape;120;p15"/>
          <p:cNvSpPr/>
          <p:nvPr/>
        </p:nvSpPr>
        <p:spPr>
          <a:xfrm>
            <a:off x="11544300" y="571500"/>
            <a:ext cx="76200" cy="85725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5" name="Google Shape;12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43125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6381750" y="3002458"/>
            <a:ext cx="52387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التعريف:</a:t>
            </a: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 عملية ذهنية تقرر ما يجب فعله، متى، وكيف.</a:t>
            </a:r>
            <a:endParaRPr/>
          </a:p>
        </p:txBody>
      </p:sp>
      <p:pic>
        <p:nvPicPr>
          <p:cNvPr descr="image.png" id="128" name="Google Shape;12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2143125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/>
        </p:nvSpPr>
        <p:spPr>
          <a:xfrm>
            <a:off x="6381750" y="3653879"/>
            <a:ext cx="48101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38125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إعداد الأجندة السنوية والشهرية للمكتب.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6381750" y="4210050"/>
            <a:ext cx="48101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التنبؤ باحتياجات المكتب من أدوات وميزانية.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6381750" y="4766220"/>
            <a:ext cx="48101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وضع خطط بديلة للطوارئ أو غياب القيادة.</a:t>
            </a:r>
            <a:endParaRPr/>
          </a:p>
        </p:txBody>
      </p:sp>
      <p:pic>
        <p:nvPicPr>
          <p:cNvPr descr="image.png" id="132" name="Google Shape;132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82375" y="3744366"/>
            <a:ext cx="23812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87125" y="4300537"/>
            <a:ext cx="33337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353800" y="4856708"/>
            <a:ext cx="2667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28575" y="571500"/>
            <a:ext cx="1140142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أولاً: التخطيط (Planning)</a:t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>
            <a:off x="11544300" y="571500"/>
            <a:ext cx="76200" cy="85725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1" name="Google Shape;14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2" name="Google Shape;14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617541"/>
            <a:ext cx="110490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1809750"/>
            <a:ext cx="5381625" cy="25220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4" name="Google Shape;144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1809750"/>
            <a:ext cx="5381625" cy="25220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5" name="Google Shape;145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4617541"/>
            <a:ext cx="1104900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7"/>
          <p:cNvSpPr txBox="1"/>
          <p:nvPr/>
        </p:nvSpPr>
        <p:spPr>
          <a:xfrm>
            <a:off x="6391275" y="2190750"/>
            <a:ext cx="4800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هيكلة العمل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6619875" y="2990850"/>
            <a:ext cx="45720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تجميع الأنشطة والموارد في وحدات إدارية محددة وتحديد الصلاحيات لكل فرد لضمان سلاسة التدفق.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723900" y="2190750"/>
            <a:ext cx="4800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تطبيقات عملية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952500" y="2990850"/>
            <a:ext cx="45720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تصميم نظام الأرشفة (الحفظ)، توزيع المهام على المساعدين، وترتيب تدفق المعاملات لمنع التكدس.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28575" y="571500"/>
            <a:ext cx="1140142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ثانياً: التنظيم (Organizing)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11544300" y="571500"/>
            <a:ext cx="76200" cy="85725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6" name="Google Shape;15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86750" y="2381250"/>
            <a:ext cx="33337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/>
          <p:nvPr/>
        </p:nvSpPr>
        <p:spPr>
          <a:xfrm>
            <a:off x="571500" y="2635746"/>
            <a:ext cx="7500937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مهارة القيادة المكتبية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571500" y="3197721"/>
            <a:ext cx="714375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إرشاد المرؤوسين وتحفيزهم لتحقيق الأهداف، وتتمثل في:</a:t>
            </a:r>
            <a:endParaRPr/>
          </a:p>
        </p:txBody>
      </p:sp>
      <p:pic>
        <p:nvPicPr>
          <p:cNvPr descr="image.png" id="160" name="Google Shape;16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82000" y="2476500"/>
            <a:ext cx="3143250" cy="314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8"/>
          <p:cNvSpPr txBox="1"/>
          <p:nvPr/>
        </p:nvSpPr>
        <p:spPr>
          <a:xfrm>
            <a:off x="571500" y="3791991"/>
            <a:ext cx="67151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مهارة الاتصال الفعال وقيادة الاجتماعات المصغرة.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571500" y="4348162"/>
            <a:ext cx="67151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حل النزاعات البسيطة وتلطيف بيئة المكتب.</a:t>
            </a:r>
            <a:endParaRPr/>
          </a:p>
        </p:txBody>
      </p:sp>
      <p:sp>
        <p:nvSpPr>
          <p:cNvPr id="163" name="Google Shape;163;p18"/>
          <p:cNvSpPr txBox="1"/>
          <p:nvPr/>
        </p:nvSpPr>
        <p:spPr>
          <a:xfrm>
            <a:off x="571500" y="4904333"/>
            <a:ext cx="67151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إصدار التعليمات الواضحة والمباشرة للموظفين.</a:t>
            </a:r>
            <a:endParaRPr/>
          </a:p>
        </p:txBody>
      </p:sp>
      <p:pic>
        <p:nvPicPr>
          <p:cNvPr descr="image.png" id="164" name="Google Shape;16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81875" y="3882479"/>
            <a:ext cx="33337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381875" y="4438650"/>
            <a:ext cx="33337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48550" y="4994820"/>
            <a:ext cx="2667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/>
          <p:nvPr/>
        </p:nvSpPr>
        <p:spPr>
          <a:xfrm>
            <a:off x="28575" y="571500"/>
            <a:ext cx="1140142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ثالثاً: التوجيه (Directing)</a:t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11544300" y="571500"/>
            <a:ext cx="76200" cy="85725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3" name="Google Shape;17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9"/>
          <p:cNvSpPr txBox="1"/>
          <p:nvPr/>
        </p:nvSpPr>
        <p:spPr>
          <a:xfrm>
            <a:off x="1595437" y="2902446"/>
            <a:ext cx="9001125" cy="375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الرقابة ليست تصيداً للأخطاء، بل هي ضمان الجودة والتأكد من قياس الأداء مقارنة بالمعايير.</a:t>
            </a:r>
            <a:endParaRPr/>
          </a:p>
        </p:txBody>
      </p:sp>
      <p:sp>
        <p:nvSpPr>
          <p:cNvPr id="175" name="Google Shape;175;p19"/>
          <p:cNvSpPr/>
          <p:nvPr/>
        </p:nvSpPr>
        <p:spPr>
          <a:xfrm>
            <a:off x="1595437" y="3363366"/>
            <a:ext cx="9001125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9"/>
          <p:cNvSpPr txBox="1"/>
          <p:nvPr/>
        </p:nvSpPr>
        <p:spPr>
          <a:xfrm>
            <a:off x="1595437" y="3753891"/>
            <a:ext cx="81915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متابعة المعاملات:</a:t>
            </a: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 رصد التأخير ومعالجة الأسباب قبل تفاقمها.</a:t>
            </a:r>
            <a:endParaRPr/>
          </a:p>
        </p:txBody>
      </p:sp>
      <p:sp>
        <p:nvSpPr>
          <p:cNvPr id="177" name="Google Shape;177;p19"/>
          <p:cNvSpPr txBox="1"/>
          <p:nvPr/>
        </p:nvSpPr>
        <p:spPr>
          <a:xfrm>
            <a:off x="1595437" y="4310062"/>
            <a:ext cx="81915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أمن المعلومات:</a:t>
            </a: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 التأكد الصارم من سرية وخصوصية بيانات المؤسسة.</a:t>
            </a:r>
            <a:endParaRPr/>
          </a:p>
        </p:txBody>
      </p:sp>
      <p:sp>
        <p:nvSpPr>
          <p:cNvPr id="178" name="Google Shape;178;p19"/>
          <p:cNvSpPr txBox="1"/>
          <p:nvPr/>
        </p:nvSpPr>
        <p:spPr>
          <a:xfrm>
            <a:off x="1595437" y="4866233"/>
            <a:ext cx="81915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04800" spcFirstLastPara="1" rIns="0" wrap="square" tIns="0">
            <a:spAutoFit/>
          </a:bodyPr>
          <a:lstStyle/>
          <a:p>
            <a:pPr indent="0" lvl="0" marL="0" marR="0" rtl="0" algn="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مراجعة التقارير:</a:t>
            </a:r>
            <a:r>
              <a:rPr b="0" i="0" lang="en-US" sz="1800" u="none" cap="none" strike="noStrike">
                <a:solidFill>
                  <a:srgbClr val="475569"/>
                </a:solidFill>
                <a:latin typeface="Cairo"/>
                <a:ea typeface="Cairo"/>
                <a:cs typeface="Cairo"/>
                <a:sym typeface="Cairo"/>
              </a:rPr>
              <a:t> تدقيق المخرجات النهائية قبل عرضها على الإدارة العليا.</a:t>
            </a:r>
            <a:endParaRPr/>
          </a:p>
        </p:txBody>
      </p:sp>
      <p:pic>
        <p:nvPicPr>
          <p:cNvPr descr="image.png" id="179" name="Google Shape;17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48862" y="3844379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0" name="Google Shape;180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48862" y="4400550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1" name="Google Shape;181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10762" y="4956720"/>
            <a:ext cx="3048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9"/>
          <p:cNvSpPr txBox="1"/>
          <p:nvPr/>
        </p:nvSpPr>
        <p:spPr>
          <a:xfrm>
            <a:off x="28575" y="571500"/>
            <a:ext cx="1140142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رابعاً: الرقابة (Controlling)</a:t>
            </a:r>
            <a:endParaRPr/>
          </a:p>
        </p:txBody>
      </p:sp>
      <p:sp>
        <p:nvSpPr>
          <p:cNvPr id="183" name="Google Shape;183;p19"/>
          <p:cNvSpPr/>
          <p:nvPr/>
        </p:nvSpPr>
        <p:spPr>
          <a:xfrm>
            <a:off x="11544300" y="571500"/>
            <a:ext cx="76200" cy="85725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8" name="Google Shape;18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9" name="Google Shape;18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09750"/>
            <a:ext cx="11049000" cy="44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0"/>
          <p:cNvSpPr txBox="1"/>
          <p:nvPr/>
        </p:nvSpPr>
        <p:spPr>
          <a:xfrm>
            <a:off x="28575" y="571500"/>
            <a:ext cx="1140142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مفهوم ووظائف الإدارة المكتبية</a:t>
            </a:r>
            <a:endParaRPr/>
          </a:p>
        </p:txBody>
      </p:sp>
      <p:sp>
        <p:nvSpPr>
          <p:cNvPr id="191" name="Google Shape;191;p20"/>
          <p:cNvSpPr/>
          <p:nvPr/>
        </p:nvSpPr>
        <p:spPr>
          <a:xfrm>
            <a:off x="11544300" y="571500"/>
            <a:ext cx="76200" cy="85725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6" name="Google Shape;19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1125" y="2750194"/>
            <a:ext cx="261937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91250" y="2750194"/>
            <a:ext cx="261937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1375" y="2750194"/>
            <a:ext cx="261937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0" name="Google Shape;20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750194"/>
            <a:ext cx="2619375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1"/>
          <p:cNvSpPr txBox="1"/>
          <p:nvPr/>
        </p:nvSpPr>
        <p:spPr>
          <a:xfrm>
            <a:off x="8935640" y="4857750"/>
            <a:ext cx="2750343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Cairo"/>
                <a:ea typeface="Cairo"/>
                <a:cs typeface="Cairo"/>
                <a:sym typeface="Cairo"/>
              </a:rPr>
              <a:t>النشاط الكتابي</a:t>
            </a:r>
            <a:endParaRPr/>
          </a:p>
        </p:txBody>
      </p:sp>
      <p:sp>
        <p:nvSpPr>
          <p:cNvPr id="202" name="Google Shape;202;p21"/>
          <p:cNvSpPr txBox="1"/>
          <p:nvPr/>
        </p:nvSpPr>
        <p:spPr>
          <a:xfrm>
            <a:off x="6125765" y="4857750"/>
            <a:ext cx="2750343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Cairo"/>
                <a:ea typeface="Cairo"/>
                <a:cs typeface="Cairo"/>
                <a:sym typeface="Cairo"/>
              </a:rPr>
              <a:t>نشاط الاستقبال</a:t>
            </a:r>
            <a:endParaRPr/>
          </a:p>
        </p:txBody>
      </p:sp>
      <p:sp>
        <p:nvSpPr>
          <p:cNvPr id="203" name="Google Shape;203;p21"/>
          <p:cNvSpPr txBox="1"/>
          <p:nvPr/>
        </p:nvSpPr>
        <p:spPr>
          <a:xfrm>
            <a:off x="3315890" y="4857750"/>
            <a:ext cx="2750343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Cairo"/>
                <a:ea typeface="Cairo"/>
                <a:cs typeface="Cairo"/>
                <a:sym typeface="Cairo"/>
              </a:rPr>
              <a:t>نشاط الاتصال</a:t>
            </a:r>
            <a:endParaRPr/>
          </a:p>
        </p:txBody>
      </p:sp>
      <p:sp>
        <p:nvSpPr>
          <p:cNvPr id="204" name="Google Shape;204;p21"/>
          <p:cNvSpPr txBox="1"/>
          <p:nvPr/>
        </p:nvSpPr>
        <p:spPr>
          <a:xfrm>
            <a:off x="506015" y="4857750"/>
            <a:ext cx="2750343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Cairo"/>
                <a:ea typeface="Cairo"/>
                <a:cs typeface="Cairo"/>
                <a:sym typeface="Cairo"/>
              </a:rPr>
              <a:t>نشاط المتابعة</a:t>
            </a:r>
            <a:endParaRPr/>
          </a:p>
        </p:txBody>
      </p:sp>
      <p:pic>
        <p:nvPicPr>
          <p:cNvPr descr="image.png" id="205" name="Google Shape;20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01125" y="2750194"/>
            <a:ext cx="261937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00887" y="2750194"/>
            <a:ext cx="80010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81375" y="2750194"/>
            <a:ext cx="261937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2750194"/>
            <a:ext cx="2619375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1"/>
          <p:cNvSpPr txBox="1"/>
          <p:nvPr/>
        </p:nvSpPr>
        <p:spPr>
          <a:xfrm>
            <a:off x="28575" y="571500"/>
            <a:ext cx="1140142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E3A8A"/>
                </a:solidFill>
                <a:latin typeface="Cairo"/>
                <a:ea typeface="Cairo"/>
                <a:cs typeface="Cairo"/>
                <a:sym typeface="Cairo"/>
              </a:rPr>
              <a:t>المكتب: نظام معلوماتي متكامل</a:t>
            </a:r>
            <a:endParaRPr/>
          </a:p>
        </p:txBody>
      </p:sp>
      <p:sp>
        <p:nvSpPr>
          <p:cNvPr id="210" name="Google Shape;210;p21"/>
          <p:cNvSpPr/>
          <p:nvPr/>
        </p:nvSpPr>
        <p:spPr>
          <a:xfrm>
            <a:off x="11544300" y="571500"/>
            <a:ext cx="76200" cy="85725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